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2" r:id="rId5"/>
    <p:sldId id="271" r:id="rId6"/>
    <p:sldId id="272" r:id="rId7"/>
    <p:sldId id="273" r:id="rId8"/>
    <p:sldId id="270" r:id="rId9"/>
    <p:sldId id="276" r:id="rId10"/>
    <p:sldId id="275" r:id="rId11"/>
    <p:sldId id="267" r:id="rId12"/>
    <p:sldId id="274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CE6962-77E8-424A-A71B-1426F1264F0D}" v="183" dt="2021-05-01T20:04:48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91270A56-54C9-4FFA-94E8-BCEC9986912E}"/>
    <pc:docChg chg="modSld">
      <pc:chgData name="Zrinka Jurčević" userId="0b24b88d-47f3-4db2-ad81-ac8a28adbcb8" providerId="ADAL" clId="{91270A56-54C9-4FFA-94E8-BCEC9986912E}" dt="2021-05-01T20:01:28.709" v="11" actId="20577"/>
      <pc:docMkLst>
        <pc:docMk/>
      </pc:docMkLst>
      <pc:sldChg chg="modSp modAnim">
        <pc:chgData name="Zrinka Jurčević" userId="0b24b88d-47f3-4db2-ad81-ac8a28adbcb8" providerId="ADAL" clId="{91270A56-54C9-4FFA-94E8-BCEC9986912E}" dt="2021-05-01T20:01:28.709" v="11" actId="20577"/>
        <pc:sldMkLst>
          <pc:docMk/>
          <pc:sldMk cId="137968092" sldId="267"/>
        </pc:sldMkLst>
        <pc:spChg chg="mod">
          <ac:chgData name="Zrinka Jurčević" userId="0b24b88d-47f3-4db2-ad81-ac8a28adbcb8" providerId="ADAL" clId="{91270A56-54C9-4FFA-94E8-BCEC9986912E}" dt="2021-05-01T20:01:28.709" v="11" actId="20577"/>
          <ac:spMkLst>
            <pc:docMk/>
            <pc:sldMk cId="137968092" sldId="267"/>
            <ac:spMk id="15" creationId="{C60131EC-51A9-A144-A0AB-6A81E38D23D0}"/>
          </ac:spMkLst>
        </pc:spChg>
      </pc:sldChg>
      <pc:sldChg chg="modSp modAnim">
        <pc:chgData name="Zrinka Jurčević" userId="0b24b88d-47f3-4db2-ad81-ac8a28adbcb8" providerId="ADAL" clId="{91270A56-54C9-4FFA-94E8-BCEC9986912E}" dt="2021-05-01T20:00:56.148" v="10" actId="20577"/>
        <pc:sldMkLst>
          <pc:docMk/>
          <pc:sldMk cId="2415854040" sldId="271"/>
        </pc:sldMkLst>
        <pc:spChg chg="mod">
          <ac:chgData name="Zrinka Jurčević" userId="0b24b88d-47f3-4db2-ad81-ac8a28adbcb8" providerId="ADAL" clId="{91270A56-54C9-4FFA-94E8-BCEC9986912E}" dt="2021-05-01T20:00:56.148" v="10" actId="20577"/>
          <ac:spMkLst>
            <pc:docMk/>
            <pc:sldMk cId="2415854040" sldId="271"/>
            <ac:spMk id="9" creationId="{3335A72F-B0C2-8743-A02A-4645CA6113BE}"/>
          </ac:spMkLst>
        </pc:spChg>
      </pc:sldChg>
    </pc:docChg>
  </pc:docChgLst>
  <pc:docChgLst>
    <pc:chgData name="Zrinka Jurčević" userId="0b24b88d-47f3-4db2-ad81-ac8a28adbcb8" providerId="ADAL" clId="{70CE6962-77E8-424A-A71B-1426F1264F0D}"/>
    <pc:docChg chg="modSld">
      <pc:chgData name="Zrinka Jurčević" userId="0b24b88d-47f3-4db2-ad81-ac8a28adbcb8" providerId="ADAL" clId="{70CE6962-77E8-424A-A71B-1426F1264F0D}" dt="2021-05-09T18:18:09.029" v="3" actId="1076"/>
      <pc:docMkLst>
        <pc:docMk/>
      </pc:docMkLst>
      <pc:sldChg chg="modSp modAnim">
        <pc:chgData name="Zrinka Jurčević" userId="0b24b88d-47f3-4db2-ad81-ac8a28adbcb8" providerId="ADAL" clId="{70CE6962-77E8-424A-A71B-1426F1264F0D}" dt="2021-05-01T20:04:48.673" v="2" actId="20577"/>
        <pc:sldMkLst>
          <pc:docMk/>
          <pc:sldMk cId="2415854040" sldId="271"/>
        </pc:sldMkLst>
        <pc:spChg chg="mod">
          <ac:chgData name="Zrinka Jurčević" userId="0b24b88d-47f3-4db2-ad81-ac8a28adbcb8" providerId="ADAL" clId="{70CE6962-77E8-424A-A71B-1426F1264F0D}" dt="2021-05-01T20:04:48.673" v="2" actId="20577"/>
          <ac:spMkLst>
            <pc:docMk/>
            <pc:sldMk cId="2415854040" sldId="271"/>
            <ac:spMk id="9" creationId="{3335A72F-B0C2-8743-A02A-4645CA6113BE}"/>
          </ac:spMkLst>
        </pc:spChg>
      </pc:sldChg>
      <pc:sldChg chg="modSp mod">
        <pc:chgData name="Zrinka Jurčević" userId="0b24b88d-47f3-4db2-ad81-ac8a28adbcb8" providerId="ADAL" clId="{70CE6962-77E8-424A-A71B-1426F1264F0D}" dt="2021-05-09T18:18:09.029" v="3" actId="1076"/>
        <pc:sldMkLst>
          <pc:docMk/>
          <pc:sldMk cId="2763696088" sldId="274"/>
        </pc:sldMkLst>
        <pc:spChg chg="mod">
          <ac:chgData name="Zrinka Jurčević" userId="0b24b88d-47f3-4db2-ad81-ac8a28adbcb8" providerId="ADAL" clId="{70CE6962-77E8-424A-A71B-1426F1264F0D}" dt="2021-05-09T18:18:09.029" v="3" actId="1076"/>
          <ac:spMkLst>
            <pc:docMk/>
            <pc:sldMk cId="2763696088" sldId="274"/>
            <ac:spMk id="26" creationId="{0D650F81-6E59-0E45-8BDA-37C498C27D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s://www.e-sfera.hr/dodatni-digitalni-sadrzaji/dec0614f-6d5b-426b-9c1b-3cb0449a82ad/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9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21164" y="18588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298891-6DB2-0D4F-9035-A567DE40BAD0}"/>
              </a:ext>
            </a:extLst>
          </p:cNvPr>
          <p:cNvSpPr txBox="1"/>
          <p:nvPr/>
        </p:nvSpPr>
        <p:spPr>
          <a:xfrm>
            <a:off x="8053693" y="2716776"/>
            <a:ext cx="3379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ZAVISNOSLOŽENE REČENICE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8AAD62-A50D-234B-A2F2-72269D51F860}"/>
              </a:ext>
            </a:extLst>
          </p:cNvPr>
          <p:cNvSpPr/>
          <p:nvPr/>
        </p:nvSpPr>
        <p:spPr>
          <a:xfrm>
            <a:off x="2463141" y="493412"/>
            <a:ext cx="7323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32DAB3-CE16-BF42-AD50-FD9B9F79612C}"/>
              </a:ext>
            </a:extLst>
          </p:cNvPr>
          <p:cNvSpPr txBox="1"/>
          <p:nvPr/>
        </p:nvSpPr>
        <p:spPr>
          <a:xfrm>
            <a:off x="408767" y="1433528"/>
            <a:ext cx="65926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Mislio sam </a:t>
            </a:r>
            <a:r>
              <a:rPr lang="en-HR" sz="2800" b="1" dirty="0">
                <a:solidFill>
                  <a:srgbClr val="FFC000"/>
                </a:solidFill>
              </a:rPr>
              <a:t>da odu u školu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b="1" dirty="0">
                <a:solidFill>
                  <a:srgbClr val="FFC000"/>
                </a:solidFill>
              </a:rPr>
              <a:t> donesu bilježnicu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b="1" dirty="0">
                <a:solidFill>
                  <a:srgbClr val="FFC000"/>
                </a:solidFill>
              </a:rPr>
              <a:t> da se vrate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b="1" dirty="0">
                <a:solidFill>
                  <a:srgbClr val="FFC000"/>
                </a:solidFill>
              </a:rPr>
              <a:t> da napišu zadaću</a:t>
            </a:r>
            <a:r>
              <a:rPr lang="en-HR" sz="28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76742E-AC95-CE46-840D-C62468E6E8D7}"/>
              </a:ext>
            </a:extLst>
          </p:cNvPr>
          <p:cNvSpPr txBox="1"/>
          <p:nvPr/>
        </p:nvSpPr>
        <p:spPr>
          <a:xfrm>
            <a:off x="431207" y="3103116"/>
            <a:ext cx="6670017" cy="95410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70C0"/>
                </a:solidFill>
              </a:rPr>
              <a:t>Dok je bio u zatočeništvu, </a:t>
            </a:r>
            <a:r>
              <a:rPr lang="en-HR" sz="2800" dirty="0"/>
              <a:t>namijenio ju je svojojoj supruzi.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5724AE-5818-5641-847A-3F31AEAD276E}"/>
              </a:ext>
            </a:extLst>
          </p:cNvPr>
          <p:cNvSpPr txBox="1"/>
          <p:nvPr/>
        </p:nvSpPr>
        <p:spPr>
          <a:xfrm>
            <a:off x="507616" y="4376737"/>
            <a:ext cx="65792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Namijenio ju je, </a:t>
            </a:r>
            <a:r>
              <a:rPr lang="en-HR" sz="2800" b="1" dirty="0">
                <a:solidFill>
                  <a:srgbClr val="069C4B"/>
                </a:solidFill>
              </a:rPr>
              <a:t>dok je bio u zatočeništvu</a:t>
            </a:r>
            <a:r>
              <a:rPr lang="en-HR" sz="2800" dirty="0"/>
              <a:t>, svojoj supruzi.</a:t>
            </a:r>
          </a:p>
        </p:txBody>
      </p:sp>
      <p:sp>
        <p:nvSpPr>
          <p:cNvPr id="14" name="Pentagon 13">
            <a:extLst>
              <a:ext uri="{FF2B5EF4-FFF2-40B4-BE49-F238E27FC236}">
                <a16:creationId xmlns:a16="http://schemas.microsoft.com/office/drawing/2014/main" id="{68A667C6-D525-6448-A9DB-89D2FBCC8F9D}"/>
              </a:ext>
            </a:extLst>
          </p:cNvPr>
          <p:cNvSpPr/>
          <p:nvPr/>
        </p:nvSpPr>
        <p:spPr>
          <a:xfrm>
            <a:off x="4917606" y="3767399"/>
            <a:ext cx="1747185" cy="484632"/>
          </a:xfrm>
          <a:prstGeom prst="homePlat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2800" b="1" dirty="0"/>
              <a:t>inverzija</a:t>
            </a:r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id="{556B3FE0-812F-604D-A206-D34CA8C03741}"/>
              </a:ext>
            </a:extLst>
          </p:cNvPr>
          <p:cNvSpPr/>
          <p:nvPr/>
        </p:nvSpPr>
        <p:spPr>
          <a:xfrm>
            <a:off x="4967284" y="5165726"/>
            <a:ext cx="1747185" cy="484632"/>
          </a:xfrm>
          <a:prstGeom prst="homePlate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2800" b="1" dirty="0"/>
              <a:t>umetanje</a:t>
            </a:r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id="{EC826C88-F03B-9343-860C-5F475CD32FE4}"/>
              </a:ext>
            </a:extLst>
          </p:cNvPr>
          <p:cNvSpPr/>
          <p:nvPr/>
        </p:nvSpPr>
        <p:spPr>
          <a:xfrm>
            <a:off x="4917607" y="2415367"/>
            <a:ext cx="1747185" cy="484632"/>
          </a:xfrm>
          <a:prstGeom prst="homePlat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2800" b="1" dirty="0"/>
              <a:t>nizanje</a:t>
            </a:r>
          </a:p>
        </p:txBody>
      </p:sp>
    </p:spTree>
    <p:extLst>
      <p:ext uri="{BB962C8B-B14F-4D97-AF65-F5344CB8AC3E}">
        <p14:creationId xmlns:p14="http://schemas.microsoft.com/office/powerpoint/2010/main" val="97044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3" grpId="0"/>
      <p:bldP spid="4" grpId="0"/>
      <p:bldP spid="12" grpId="0"/>
      <p:bldP spid="14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12134" y="99087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928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13006" y="2382067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Calligraphy Pen with solid fill">
            <a:extLst>
              <a:ext uri="{FF2B5EF4-FFF2-40B4-BE49-F238E27FC236}">
                <a16:creationId xmlns:a16="http://schemas.microsoft.com/office/drawing/2014/main" id="{4F500E47-D00B-E648-B41F-E9AEF5655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702" y="942594"/>
            <a:ext cx="651764" cy="6517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4119CF-ECCD-8040-8D36-74E233C1FEF7}"/>
              </a:ext>
            </a:extLst>
          </p:cNvPr>
          <p:cNvSpPr txBox="1"/>
          <p:nvPr/>
        </p:nvSpPr>
        <p:spPr>
          <a:xfrm>
            <a:off x="2178363" y="416563"/>
            <a:ext cx="6742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Umetni odgovarajući znak u rečenicu.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1276E5-E004-4646-A9EA-D4F2A6584469}"/>
              </a:ext>
            </a:extLst>
          </p:cNvPr>
          <p:cNvSpPr txBox="1"/>
          <p:nvPr/>
        </p:nvSpPr>
        <p:spPr>
          <a:xfrm>
            <a:off x="763951" y="1071139"/>
            <a:ext cx="3832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Dobio si peticu iz diktata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31EEDA-0E88-A048-883B-5F26333E5A9F}"/>
              </a:ext>
            </a:extLst>
          </p:cNvPr>
          <p:cNvSpPr txBox="1"/>
          <p:nvPr/>
        </p:nvSpPr>
        <p:spPr>
          <a:xfrm>
            <a:off x="763951" y="1565526"/>
            <a:ext cx="6742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Nije pouzdan, al  je koristan.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A15BD4-6203-7E41-8A7F-A935E269BDB1}"/>
              </a:ext>
            </a:extLst>
          </p:cNvPr>
          <p:cNvSpPr txBox="1"/>
          <p:nvPr/>
        </p:nvSpPr>
        <p:spPr>
          <a:xfrm>
            <a:off x="763951" y="2089924"/>
            <a:ext cx="2271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mi je činiti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CD81AD-70A6-BD4B-A647-77368DDFBBEE}"/>
              </a:ext>
            </a:extLst>
          </p:cNvPr>
          <p:cNvSpPr txBox="1"/>
          <p:nvPr/>
        </p:nvSpPr>
        <p:spPr>
          <a:xfrm>
            <a:off x="2850128" y="2088746"/>
            <a:ext cx="70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0000"/>
                </a:solidFill>
              </a:rPr>
              <a:t>?!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79CCB-4EDF-6941-B4EA-F0F906DEB3C0}"/>
              </a:ext>
            </a:extLst>
          </p:cNvPr>
          <p:cNvSpPr txBox="1"/>
          <p:nvPr/>
        </p:nvSpPr>
        <p:spPr>
          <a:xfrm>
            <a:off x="4357229" y="1093615"/>
            <a:ext cx="70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0000"/>
                </a:solidFill>
              </a:rPr>
              <a:t>!?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0131EC-51A9-A144-A0AB-6A81E38D23D0}"/>
              </a:ext>
            </a:extLst>
          </p:cNvPr>
          <p:cNvSpPr txBox="1"/>
          <p:nvPr/>
        </p:nvSpPr>
        <p:spPr>
          <a:xfrm>
            <a:off x="3073708" y="1594358"/>
            <a:ext cx="259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>
                <a:solidFill>
                  <a:srgbClr val="FF0000"/>
                </a:solidFill>
              </a:rPr>
              <a:t>᾽</a:t>
            </a:r>
            <a:endParaRPr lang="en-HR" sz="2800" b="1" dirty="0">
              <a:solidFill>
                <a:srgbClr val="FF0000"/>
              </a:solidFill>
            </a:endParaRPr>
          </a:p>
        </p:txBody>
      </p:sp>
      <p:pic>
        <p:nvPicPr>
          <p:cNvPr id="16" name="Graphic 15" descr="Calligraphy Pen with solid fill">
            <a:extLst>
              <a:ext uri="{FF2B5EF4-FFF2-40B4-BE49-F238E27FC236}">
                <a16:creationId xmlns:a16="http://schemas.microsoft.com/office/drawing/2014/main" id="{F9A1E727-8F0F-F545-907F-A921C7BCE7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702" y="3019440"/>
            <a:ext cx="651764" cy="6517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D3B470-A9E4-9C43-BB21-8F8964E23BF8}"/>
              </a:ext>
            </a:extLst>
          </p:cNvPr>
          <p:cNvSpPr txBox="1"/>
          <p:nvPr/>
        </p:nvSpPr>
        <p:spPr>
          <a:xfrm>
            <a:off x="832920" y="2994335"/>
            <a:ext cx="6742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točno napisan zarez u složenim rečenicama.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C7248A-34B3-3E4E-81B5-F1E2E9E6C7F2}"/>
              </a:ext>
            </a:extLst>
          </p:cNvPr>
          <p:cNvSpPr txBox="1"/>
          <p:nvPr/>
        </p:nvSpPr>
        <p:spPr>
          <a:xfrm>
            <a:off x="312847" y="4133814"/>
            <a:ext cx="67421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US" sz="2800" dirty="0" err="1"/>
              <a:t>Sve</a:t>
            </a:r>
            <a:r>
              <a:rPr lang="en-US" sz="2800" dirty="0"/>
              <a:t> </a:t>
            </a:r>
            <a:r>
              <a:rPr lang="en-US" sz="2800" dirty="0" err="1"/>
              <a:t>sam</a:t>
            </a:r>
            <a:r>
              <a:rPr lang="en-US" sz="2800" dirty="0"/>
              <a:t> </a:t>
            </a:r>
            <a:r>
              <a:rPr lang="en-US" sz="2800" dirty="0" err="1"/>
              <a:t>naučio</a:t>
            </a:r>
            <a:r>
              <a:rPr lang="en-US" sz="2800" dirty="0"/>
              <a:t> </a:t>
            </a:r>
            <a:r>
              <a:rPr lang="en-US" sz="2800" dirty="0" err="1"/>
              <a:t>dakle</a:t>
            </a:r>
            <a:r>
              <a:rPr lang="en-US" sz="2800" dirty="0"/>
              <a:t> </a:t>
            </a:r>
            <a:r>
              <a:rPr lang="en-US" sz="2800" dirty="0" err="1"/>
              <a:t>mogu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spavanje</a:t>
            </a:r>
            <a:r>
              <a:rPr lang="en-US" sz="2800" dirty="0"/>
              <a:t>.</a:t>
            </a:r>
          </a:p>
          <a:p>
            <a:pPr marL="514350" indent="-514350">
              <a:buAutoNum type="alphaLcParenR"/>
            </a:pPr>
            <a:r>
              <a:rPr lang="en-US" sz="2800" dirty="0" err="1"/>
              <a:t>Kad</a:t>
            </a:r>
            <a:r>
              <a:rPr lang="en-US" sz="2800" dirty="0"/>
              <a:t> god </a:t>
            </a:r>
            <a:r>
              <a:rPr lang="en-US" sz="2800" dirty="0" err="1"/>
              <a:t>mogu</a:t>
            </a:r>
            <a:r>
              <a:rPr lang="en-US" sz="2800" dirty="0"/>
              <a:t>, </a:t>
            </a:r>
            <a:r>
              <a:rPr lang="en-US" sz="2800" dirty="0" err="1"/>
              <a:t>posjetim</a:t>
            </a:r>
            <a:r>
              <a:rPr lang="en-US" sz="2800" dirty="0"/>
              <a:t> </a:t>
            </a:r>
            <a:r>
              <a:rPr lang="en-US" sz="2800" dirty="0" err="1"/>
              <a:t>baku</a:t>
            </a:r>
            <a:r>
              <a:rPr lang="en-US" sz="2800" dirty="0"/>
              <a:t> </a:t>
            </a:r>
            <a:r>
              <a:rPr lang="en-US" sz="2800" dirty="0" err="1"/>
              <a:t>Mandu</a:t>
            </a:r>
            <a:r>
              <a:rPr lang="en-US" sz="2800" dirty="0"/>
              <a:t>.</a:t>
            </a:r>
          </a:p>
          <a:p>
            <a:pPr marL="514350" indent="-514350">
              <a:buAutoNum type="alphaLcParenR"/>
            </a:pPr>
            <a:r>
              <a:rPr lang="en-US" sz="2800" dirty="0" err="1"/>
              <a:t>Pokušao</a:t>
            </a:r>
            <a:r>
              <a:rPr lang="en-US" sz="2800" dirty="0"/>
              <a:t> </a:t>
            </a:r>
            <a:r>
              <a:rPr lang="en-US" sz="2800" dirty="0" err="1"/>
              <a:t>sam</a:t>
            </a:r>
            <a:r>
              <a:rPr lang="en-US" sz="2800" dirty="0"/>
              <a:t>, </a:t>
            </a:r>
            <a:r>
              <a:rPr lang="en-US" sz="2800" dirty="0" err="1"/>
              <a:t>kao</a:t>
            </a:r>
            <a:r>
              <a:rPr lang="en-US" sz="2800" dirty="0"/>
              <a:t> </a:t>
            </a:r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sam</a:t>
            </a:r>
            <a:r>
              <a:rPr lang="en-US" sz="2800" dirty="0"/>
              <a:t> </a:t>
            </a:r>
            <a:r>
              <a:rPr lang="en-US" sz="2800" dirty="0" err="1"/>
              <a:t>obećao</a:t>
            </a:r>
            <a:r>
              <a:rPr lang="en-US" sz="2800" dirty="0"/>
              <a:t> </a:t>
            </a:r>
            <a:r>
              <a:rPr lang="en-US" sz="2800" dirty="0" err="1"/>
              <a:t>sve</a:t>
            </a:r>
            <a:r>
              <a:rPr lang="en-US" sz="2800" dirty="0"/>
              <a:t> </a:t>
            </a:r>
            <a:r>
              <a:rPr lang="en-US" sz="2800" dirty="0" err="1"/>
              <a:t>učiniti</a:t>
            </a:r>
            <a:r>
              <a:rPr lang="en-US" sz="2800" dirty="0"/>
              <a:t>.</a:t>
            </a:r>
            <a:endParaRPr lang="en-HR" sz="28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9E88BE1-3C2C-E546-BA3E-871C2E672BB8}"/>
              </a:ext>
            </a:extLst>
          </p:cNvPr>
          <p:cNvSpPr/>
          <p:nvPr/>
        </p:nvSpPr>
        <p:spPr>
          <a:xfrm>
            <a:off x="319484" y="4601898"/>
            <a:ext cx="444467" cy="4816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11109" y="1195891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Promotri primjere i zaključi razlog stavljanja izostavnika.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</a:t>
            </a:r>
            <a:r>
              <a:rPr lang="en-US" dirty="0"/>
              <a:t>o </a:t>
            </a:r>
            <a:r>
              <a:rPr lang="hr-HR" dirty="0"/>
              <a:t>rečeničnim i pravopisnim znakovima</a:t>
            </a:r>
            <a:r>
              <a:rPr lang="en-HR" dirty="0"/>
              <a:t>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11109" y="4027637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Primijeni pravila pisanja zareza u složenim rečenicama.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035038" y="1146672"/>
            <a:ext cx="218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igrajući kviz TOČNO/NETOČNO.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066799" y="2560050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64050" y="860025"/>
            <a:ext cx="3541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Rečenični i pravopisni znakovi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17827" y="908054"/>
            <a:ext cx="4832376" cy="477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965515" y="12875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C0EC7C-6AF1-3246-9A0C-FD6CC66900A0}"/>
              </a:ext>
            </a:extLst>
          </p:cNvPr>
          <p:cNvSpPr/>
          <p:nvPr/>
        </p:nvSpPr>
        <p:spPr>
          <a:xfrm>
            <a:off x="7916748" y="2171028"/>
            <a:ext cx="36345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pravopisnih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znakova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npr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pravopisni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7F6FCB90-0D45-594A-A054-A998AA3790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340">
            <a:off x="1615573" y="426706"/>
            <a:ext cx="4319463" cy="600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circle with a white circle&#10;&#10;Description automatically generated with low confidence">
            <a:extLst>
              <a:ext uri="{FF2B5EF4-FFF2-40B4-BE49-F238E27FC236}">
                <a16:creationId xmlns:a16="http://schemas.microsoft.com/office/drawing/2014/main" id="{C293311C-E494-3F4C-A058-05D0A359A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454" y="542969"/>
            <a:ext cx="800100" cy="546100"/>
          </a:xfrm>
          <a:prstGeom prst="rect">
            <a:avLst/>
          </a:prstGeom>
        </p:spPr>
      </p:pic>
      <p:pic>
        <p:nvPicPr>
          <p:cNvPr id="9" name="Picture 8" descr="A picture containing text, many, different, bunch&#10;&#10;Description automatically generated">
            <a:extLst>
              <a:ext uri="{FF2B5EF4-FFF2-40B4-BE49-F238E27FC236}">
                <a16:creationId xmlns:a16="http://schemas.microsoft.com/office/drawing/2014/main" id="{C4D04B7B-F2D0-0148-ACA4-431659F6B8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8" y="1142440"/>
            <a:ext cx="8028376" cy="4880408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90625" y="133933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774" y="518735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764101" y="1509631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769EA-3D83-6E45-8E71-26862E8B1FC0}"/>
              </a:ext>
            </a:extLst>
          </p:cNvPr>
          <p:cNvSpPr txBox="1"/>
          <p:nvPr/>
        </p:nvSpPr>
        <p:spPr>
          <a:xfrm>
            <a:off x="8470288" y="2229177"/>
            <a:ext cx="31000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Kako istaknuti znakovi pridonose razumijevanju </a:t>
            </a:r>
            <a:r>
              <a:rPr lang="en-US" sz="2800" dirty="0" err="1"/>
              <a:t>i</a:t>
            </a:r>
            <a:r>
              <a:rPr lang="en-HR" sz="2800" dirty="0"/>
              <a:t> tumačenju radnje stripa?</a:t>
            </a:r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169ABC2D-392B-FD4D-B4A5-F4D87AA7BD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590" y="177466"/>
            <a:ext cx="800100" cy="546100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1F6BF92-4E8C-A84E-9071-49E5A97534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717" y="450516"/>
            <a:ext cx="8001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07735" y="1358169"/>
            <a:ext cx="4179570" cy="412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61034" y="138404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66E5BC-C237-FF42-A66E-53C53E6FEBA0}"/>
              </a:ext>
            </a:extLst>
          </p:cNvPr>
          <p:cNvSpPr txBox="1"/>
          <p:nvPr/>
        </p:nvSpPr>
        <p:spPr>
          <a:xfrm>
            <a:off x="8467162" y="2033175"/>
            <a:ext cx="2267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IZOSTAVNIK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AC5125-6073-5341-A6C7-C30122EA761F}"/>
              </a:ext>
            </a:extLst>
          </p:cNvPr>
          <p:cNvSpPr/>
          <p:nvPr/>
        </p:nvSpPr>
        <p:spPr>
          <a:xfrm>
            <a:off x="2280990" y="364680"/>
            <a:ext cx="86918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stripa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umetnut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izostavnik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izostavnik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35A72F-B0C2-8743-A02A-4645CA6113BE}"/>
              </a:ext>
            </a:extLst>
          </p:cNvPr>
          <p:cNvSpPr txBox="1"/>
          <p:nvPr/>
        </p:nvSpPr>
        <p:spPr>
          <a:xfrm>
            <a:off x="1086174" y="1638852"/>
            <a:ext cx="2389632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HR" sz="2800" dirty="0"/>
              <a:t>Drž</a:t>
            </a:r>
            <a:r>
              <a:rPr lang="el-GR" sz="2800" b="1" dirty="0">
                <a:solidFill>
                  <a:srgbClr val="FF0000"/>
                </a:solidFill>
              </a:rPr>
              <a:t>᾽</a:t>
            </a:r>
            <a:r>
              <a:rPr lang="en-HR" sz="2800" dirty="0"/>
              <a:t>te ga!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Je l</a:t>
            </a:r>
            <a:r>
              <a:rPr lang="en-HR" sz="2800" b="1" dirty="0">
                <a:solidFill>
                  <a:srgbClr val="FF0000"/>
                </a:solidFill>
              </a:rPr>
              <a:t>᾽</a:t>
            </a:r>
            <a:r>
              <a:rPr lang="en-HR" sz="2800" dirty="0"/>
              <a:t> ono Djed?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Al</a:t>
            </a:r>
            <a:r>
              <a:rPr lang="en-HR" sz="2800" b="1" dirty="0">
                <a:solidFill>
                  <a:srgbClr val="FF0000"/>
                </a:solidFill>
              </a:rPr>
              <a:t>᾽ </a:t>
            </a:r>
            <a:r>
              <a:rPr lang="en-HR" sz="2800" dirty="0"/>
              <a:t>su navalili.</a:t>
            </a:r>
          </a:p>
        </p:txBody>
      </p:sp>
      <p:pic>
        <p:nvPicPr>
          <p:cNvPr id="13" name="Picture 12" descr="A blue circle with a white circle&#10;&#10;Description automatically generated with low confidence">
            <a:extLst>
              <a:ext uri="{FF2B5EF4-FFF2-40B4-BE49-F238E27FC236}">
                <a16:creationId xmlns:a16="http://schemas.microsoft.com/office/drawing/2014/main" id="{8027C230-4377-D449-BD13-7E5944E20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28" y="1968820"/>
            <a:ext cx="1911908" cy="13049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E3D9EE3-166C-7F41-931C-76BAEF9F0242}"/>
              </a:ext>
            </a:extLst>
          </p:cNvPr>
          <p:cNvSpPr/>
          <p:nvPr/>
        </p:nvSpPr>
        <p:spPr>
          <a:xfrm>
            <a:off x="7994626" y="2551526"/>
            <a:ext cx="34148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420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označuje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izostavljeno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brzome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neformalnome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6E9606-43B2-CC45-B2EF-38ECB70280AB}"/>
              </a:ext>
            </a:extLst>
          </p:cNvPr>
          <p:cNvSpPr/>
          <p:nvPr/>
        </p:nvSpPr>
        <p:spPr>
          <a:xfrm>
            <a:off x="1783607" y="4571437"/>
            <a:ext cx="5071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bilježi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uglavnom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umjesto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izostavljenoga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slova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 </a:t>
            </a:r>
            <a:endParaRPr lang="en-HR" sz="2800" dirty="0"/>
          </a:p>
        </p:txBody>
      </p:sp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A9B88168-5B47-8341-9164-913E6AE294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23895">
            <a:off x="2419254" y="36824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 build="p"/>
      <p:bldP spid="14" grpId="0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86666" y="1125065"/>
            <a:ext cx="4742691" cy="468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36" y="532142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25097" y="120793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8FA8D5-7AD3-4A45-9F41-71186A4F2087}"/>
              </a:ext>
            </a:extLst>
          </p:cNvPr>
          <p:cNvSpPr txBox="1"/>
          <p:nvPr/>
        </p:nvSpPr>
        <p:spPr>
          <a:xfrm>
            <a:off x="8108023" y="1875004"/>
            <a:ext cx="2587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UPITNIK S USKLIČNIKOM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0EADE7-B42A-D642-89C1-1C66E71E7D77}"/>
              </a:ext>
            </a:extLst>
          </p:cNvPr>
          <p:cNvSpPr/>
          <p:nvPr/>
        </p:nvSpPr>
        <p:spPr>
          <a:xfrm>
            <a:off x="1840680" y="518172"/>
            <a:ext cx="7413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uskličnikom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9E06CC-285E-814F-A60E-9D0AB22B9B1B}"/>
              </a:ext>
            </a:extLst>
          </p:cNvPr>
          <p:cNvSpPr/>
          <p:nvPr/>
        </p:nvSpPr>
        <p:spPr>
          <a:xfrm>
            <a:off x="473133" y="1691678"/>
            <a:ext cx="3120534" cy="19645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Sretan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Božić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?!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Je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doista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sretan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napravili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!  </a:t>
            </a:r>
            <a:endParaRPr lang="en-HR" sz="2800" dirty="0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F0511E4-1D10-C142-AFD7-8113AC8412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084" y="2831016"/>
            <a:ext cx="2167890" cy="147967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DD81A0E-CC4D-9942-9271-117CFC354F7E}"/>
              </a:ext>
            </a:extLst>
          </p:cNvPr>
          <p:cNvSpPr/>
          <p:nvPr/>
        </p:nvSpPr>
        <p:spPr>
          <a:xfrm>
            <a:off x="7623798" y="2740114"/>
            <a:ext cx="37534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izražava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istodobno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čuđenje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ushit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oduševljenje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C17255-7B5A-F441-B333-0FC1B2F73C4A}"/>
              </a:ext>
            </a:extLst>
          </p:cNvPr>
          <p:cNvSpPr/>
          <p:nvPr/>
        </p:nvSpPr>
        <p:spPr>
          <a:xfrm>
            <a:off x="1125116" y="458170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prevladava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upitnost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čuđenjem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53395" y="1442704"/>
            <a:ext cx="4600035" cy="454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056" y="540119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33157" y="1444738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F51327-327E-0C48-B507-B4A4A142F52D}"/>
              </a:ext>
            </a:extLst>
          </p:cNvPr>
          <p:cNvSpPr txBox="1"/>
          <p:nvPr/>
        </p:nvSpPr>
        <p:spPr>
          <a:xfrm>
            <a:off x="8403804" y="2046210"/>
            <a:ext cx="2587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USKLIČNIK S UPITNIKOM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EE22CC-2CA2-2644-9AE0-476F31E06D98}"/>
              </a:ext>
            </a:extLst>
          </p:cNvPr>
          <p:cNvSpPr/>
          <p:nvPr/>
        </p:nvSpPr>
        <p:spPr>
          <a:xfrm>
            <a:off x="192836" y="1767492"/>
            <a:ext cx="6096000" cy="17440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39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svijeta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podijelit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darove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!? </a:t>
            </a:r>
          </a:p>
          <a:p>
            <a:pPr>
              <a:spcBef>
                <a:spcPts val="139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Podijelit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darove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svijeta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</a:p>
          <a:p>
            <a:pPr>
              <a:spcBef>
                <a:spcPts val="139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ja to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5BAC-B771-B844-8116-2F077B677375}"/>
              </a:ext>
            </a:extLst>
          </p:cNvPr>
          <p:cNvSpPr/>
          <p:nvPr/>
        </p:nvSpPr>
        <p:spPr>
          <a:xfrm>
            <a:off x="2194248" y="517847"/>
            <a:ext cx="7413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upotrebljava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uskličnik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upitnikom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BDC74964-EF87-1C49-B262-980B41980B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689" y="3032741"/>
            <a:ext cx="1997202" cy="13631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F6F09C5-A220-1540-A32A-149598CB02DD}"/>
              </a:ext>
            </a:extLst>
          </p:cNvPr>
          <p:cNvSpPr/>
          <p:nvPr/>
        </p:nvSpPr>
        <p:spPr>
          <a:xfrm>
            <a:off x="7925491" y="2780774"/>
            <a:ext cx="35800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izražava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istodobno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čuđenje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ushit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oduševljenje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A9BBB0-187B-9347-84E8-D84521B5B14A}"/>
              </a:ext>
            </a:extLst>
          </p:cNvPr>
          <p:cNvSpPr/>
          <p:nvPr/>
        </p:nvSpPr>
        <p:spPr>
          <a:xfrm>
            <a:off x="1311829" y="4856836"/>
            <a:ext cx="47841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uskličnik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izražava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ushit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zatim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  <p:bldP spid="11" grpId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DAA1B4A7-C13C-594C-A772-1A314747C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" t="2024" r="-157" b="-2024"/>
          <a:stretch/>
        </p:blipFill>
        <p:spPr>
          <a:xfrm>
            <a:off x="107554" y="1321608"/>
            <a:ext cx="7770203" cy="480069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288" y="501107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3" y="1858827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D3F7AD-DE60-F445-AB32-7B12C0A57769}"/>
              </a:ext>
            </a:extLst>
          </p:cNvPr>
          <p:cNvSpPr txBox="1"/>
          <p:nvPr/>
        </p:nvSpPr>
        <p:spPr>
          <a:xfrm>
            <a:off x="8256207" y="2736502"/>
            <a:ext cx="2974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ZAREZ U SLOŽENIM REČENICAMA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45D947-BEE7-3148-925B-AFF4ADB39578}"/>
              </a:ext>
            </a:extLst>
          </p:cNvPr>
          <p:cNvSpPr txBox="1"/>
          <p:nvPr/>
        </p:nvSpPr>
        <p:spPr>
          <a:xfrm>
            <a:off x="2548128" y="374491"/>
            <a:ext cx="6707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sliku. Kad se u složenim rečenicama piše zarez? </a:t>
            </a: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72511" y="1303813"/>
            <a:ext cx="3813704" cy="376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94" y="513271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164293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915646-2BF3-984C-8352-A45C239882AB}"/>
              </a:ext>
            </a:extLst>
          </p:cNvPr>
          <p:cNvSpPr txBox="1"/>
          <p:nvPr/>
        </p:nvSpPr>
        <p:spPr>
          <a:xfrm>
            <a:off x="7989425" y="2779557"/>
            <a:ext cx="3379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NEZAVISNOSLOŽENE REČENICE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8C1D9C-7BA1-3444-A7AF-D8B1F93ADFC4}"/>
              </a:ext>
            </a:extLst>
          </p:cNvPr>
          <p:cNvSpPr/>
          <p:nvPr/>
        </p:nvSpPr>
        <p:spPr>
          <a:xfrm>
            <a:off x="3339085" y="300446"/>
            <a:ext cx="7651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nezavisnosloženim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88AC51-C736-5546-A736-F9DE29D0A38F}"/>
              </a:ext>
            </a:extLst>
          </p:cNvPr>
          <p:cNvSpPr txBox="1"/>
          <p:nvPr/>
        </p:nvSpPr>
        <p:spPr>
          <a:xfrm>
            <a:off x="142978" y="962167"/>
            <a:ext cx="7851648" cy="476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Frizure su se neprekidno mijenjale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usavršavale se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preporučivale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bile izložene modnim trendovima.</a:t>
            </a:r>
          </a:p>
          <a:p>
            <a:pPr>
              <a:lnSpc>
                <a:spcPct val="150000"/>
              </a:lnSpc>
            </a:pPr>
            <a:endParaRPr lang="en-HR" sz="2800" dirty="0"/>
          </a:p>
          <a:p>
            <a:pPr>
              <a:lnSpc>
                <a:spcPct val="150000"/>
              </a:lnSpc>
            </a:pPr>
            <a:r>
              <a:rPr lang="en-HR" sz="2800" dirty="0"/>
              <a:t>Obožavam gljive</a:t>
            </a:r>
            <a:r>
              <a:rPr lang="en-HR" sz="2800" b="1" dirty="0">
                <a:solidFill>
                  <a:srgbClr val="FF0000"/>
                </a:solidFill>
              </a:rPr>
              <a:t>, ali </a:t>
            </a:r>
            <a:r>
              <a:rPr lang="en-HR" sz="2800" dirty="0"/>
              <a:t>su one katkad opasne.</a:t>
            </a:r>
          </a:p>
          <a:p>
            <a:pPr>
              <a:lnSpc>
                <a:spcPct val="150000"/>
              </a:lnSpc>
            </a:pPr>
            <a:endParaRPr lang="en-HR" sz="2800" dirty="0"/>
          </a:p>
          <a:p>
            <a:pPr>
              <a:lnSpc>
                <a:spcPct val="150000"/>
              </a:lnSpc>
            </a:pPr>
            <a:r>
              <a:rPr lang="en-HR" sz="2800" dirty="0"/>
              <a:t>Svi se u razredu šminkaju</a:t>
            </a:r>
            <a:r>
              <a:rPr lang="en-HR" sz="2800" b="1" dirty="0">
                <a:solidFill>
                  <a:srgbClr val="FF0000"/>
                </a:solidFill>
              </a:rPr>
              <a:t>, jedino </a:t>
            </a:r>
            <a:r>
              <a:rPr lang="en-HR" sz="2800" dirty="0"/>
              <a:t>ja ne smijem.</a:t>
            </a:r>
          </a:p>
          <a:p>
            <a:pPr>
              <a:lnSpc>
                <a:spcPct val="150000"/>
              </a:lnSpc>
            </a:pPr>
            <a:endParaRPr lang="en-HR" sz="2800" dirty="0"/>
          </a:p>
          <a:p>
            <a:pPr>
              <a:lnSpc>
                <a:spcPct val="150000"/>
              </a:lnSpc>
            </a:pPr>
            <a:r>
              <a:rPr lang="en-HR" sz="2800" dirty="0"/>
              <a:t>U knjigama sve piše</a:t>
            </a:r>
            <a:r>
              <a:rPr lang="en-HR" sz="2800" b="1" dirty="0">
                <a:solidFill>
                  <a:srgbClr val="FF0000"/>
                </a:solidFill>
              </a:rPr>
              <a:t>, zato </a:t>
            </a:r>
            <a:r>
              <a:rPr lang="en-HR" sz="2800" dirty="0"/>
              <a:t>ću sve saznati.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1F9B4-1287-6243-A13E-A2F29858F4D9}"/>
              </a:ext>
            </a:extLst>
          </p:cNvPr>
          <p:cNvSpPr txBox="1"/>
          <p:nvPr/>
        </p:nvSpPr>
        <p:spPr>
          <a:xfrm>
            <a:off x="3458440" y="1997866"/>
            <a:ext cx="1220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nizanje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93E885-D133-B146-8C35-769661B54BA2}"/>
              </a:ext>
            </a:extLst>
          </p:cNvPr>
          <p:cNvSpPr txBox="1"/>
          <p:nvPr/>
        </p:nvSpPr>
        <p:spPr>
          <a:xfrm>
            <a:off x="3449095" y="3229956"/>
            <a:ext cx="309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</a:t>
            </a:r>
            <a:r>
              <a:rPr lang="en-HR" sz="2800" dirty="0">
                <a:solidFill>
                  <a:srgbClr val="C00000"/>
                </a:solidFill>
              </a:rPr>
              <a:t>uprotna rečenica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6530B3-3837-CF46-8CC2-23CF395C84E1}"/>
              </a:ext>
            </a:extLst>
          </p:cNvPr>
          <p:cNvSpPr txBox="1"/>
          <p:nvPr/>
        </p:nvSpPr>
        <p:spPr>
          <a:xfrm>
            <a:off x="3440054" y="4391925"/>
            <a:ext cx="3216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i</a:t>
            </a:r>
            <a:r>
              <a:rPr lang="en-HR" sz="2800" dirty="0">
                <a:solidFill>
                  <a:srgbClr val="C00000"/>
                </a:solidFill>
              </a:rPr>
              <a:t>sključna rečenica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A62B14-D00F-394B-AD39-599C65784A06}"/>
              </a:ext>
            </a:extLst>
          </p:cNvPr>
          <p:cNvSpPr txBox="1"/>
          <p:nvPr/>
        </p:nvSpPr>
        <p:spPr>
          <a:xfrm>
            <a:off x="3424175" y="5549071"/>
            <a:ext cx="300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z</a:t>
            </a:r>
            <a:r>
              <a:rPr lang="en-HR" sz="2800" dirty="0">
                <a:solidFill>
                  <a:srgbClr val="C00000"/>
                </a:solidFill>
              </a:rPr>
              <a:t>aključna rečnica</a:t>
            </a:r>
          </a:p>
        </p:txBody>
      </p:sp>
    </p:spTree>
    <p:extLst>
      <p:ext uri="{BB962C8B-B14F-4D97-AF65-F5344CB8AC3E}">
        <p14:creationId xmlns:p14="http://schemas.microsoft.com/office/powerpoint/2010/main" val="19122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468</Words>
  <Application>Microsoft Macintosh PowerPoint</Application>
  <PresentationFormat>Widescreen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2021-05-09T18:18:11Z</dcterms:modified>
</cp:coreProperties>
</file>